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1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31" autoAdjust="0"/>
    <p:restoredTop sz="94673" autoAdjust="0"/>
  </p:normalViewPr>
  <p:slideViewPr>
    <p:cSldViewPr snapToGrid="0">
      <p:cViewPr varScale="1">
        <p:scale>
          <a:sx n="80" d="100"/>
          <a:sy n="80" d="100"/>
        </p:scale>
        <p:origin x="-93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5ED813-7124-4896-A6B8-BEABF0031E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C4A0EA-C209-4E5D-9007-0171269F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Многоквартирный жилой дом со встроенными нежилыми помещениями: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Московская область, Люберецкий район, Р.П. Октябрьский, ул. Ленина, д. 56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400800" y="1371599"/>
            <a:ext cx="5384800" cy="4962525"/>
          </a:xfrm>
        </p:spPr>
        <p:txBody>
          <a:bodyPr>
            <a:normAutofit fontScale="55000" lnSpcReduction="20000"/>
          </a:bodyPr>
          <a:lstStyle/>
          <a:p>
            <a:pPr lvl="0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Участок собственности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0,5 га в аренде на 49 лет </a:t>
            </a:r>
            <a:r>
              <a:rPr lang="ru-RU" i="1" dirty="0" smtClean="0"/>
              <a:t>Кадастровый номер земельного участка: 50:22:0020102:141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/>
              <a:t>Площадь </a:t>
            </a:r>
            <a:r>
              <a:rPr lang="ru-RU" dirty="0" smtClean="0"/>
              <a:t>застройки 3 303 кв.м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Общая </a:t>
            </a:r>
            <a:r>
              <a:rPr lang="ru-RU" dirty="0" smtClean="0"/>
              <a:t>площадь </a:t>
            </a:r>
            <a:r>
              <a:rPr lang="ru-RU" dirty="0" smtClean="0"/>
              <a:t>здания 53 583,4 кв.м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Общая площадь квартир </a:t>
            </a:r>
            <a:r>
              <a:rPr lang="ru-RU" dirty="0" smtClean="0"/>
              <a:t>с </a:t>
            </a:r>
            <a:r>
              <a:rPr lang="ru-RU" dirty="0" smtClean="0"/>
              <a:t>балконами </a:t>
            </a:r>
            <a:r>
              <a:rPr lang="ru-RU" dirty="0" smtClean="0"/>
              <a:t>и лоджиями 32 146,4 кв.м: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Общее количество квартир 726 : </a:t>
            </a:r>
          </a:p>
          <a:p>
            <a:pPr>
              <a:spcAft>
                <a:spcPts val="600"/>
              </a:spcAft>
              <a:buNone/>
            </a:pPr>
            <a:r>
              <a:rPr lang="ru-RU" dirty="0" smtClean="0"/>
              <a:t> - Студии 220  (30%)</a:t>
            </a:r>
          </a:p>
          <a:p>
            <a:pPr>
              <a:spcAft>
                <a:spcPts val="600"/>
              </a:spcAft>
              <a:buNone/>
            </a:pPr>
            <a:r>
              <a:rPr lang="ru-RU" dirty="0" smtClean="0"/>
              <a:t> - 1-комнатная 396 (55%)</a:t>
            </a:r>
          </a:p>
          <a:p>
            <a:pPr>
              <a:spcAft>
                <a:spcPts val="600"/>
              </a:spcAft>
              <a:buNone/>
            </a:pPr>
            <a:r>
              <a:rPr lang="ru-RU" dirty="0" smtClean="0"/>
              <a:t> - 2-х комнатная 110 (15%)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Площадь нежилых помещений 5 415,7 кв.м:</a:t>
            </a:r>
          </a:p>
          <a:p>
            <a:pPr>
              <a:spcAft>
                <a:spcPts val="600"/>
              </a:spcAft>
              <a:buNone/>
            </a:pPr>
            <a:r>
              <a:rPr lang="ru-RU" dirty="0" smtClean="0"/>
              <a:t>- подземный этаж  1 210,00 кв.м</a:t>
            </a:r>
          </a:p>
          <a:p>
            <a:pPr>
              <a:spcAft>
                <a:spcPts val="600"/>
              </a:spcAft>
              <a:buNone/>
            </a:pPr>
            <a:r>
              <a:rPr lang="ru-RU" dirty="0" smtClean="0"/>
              <a:t>- первый этаж 1 953,2 кв.м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dirty="0" smtClean="0"/>
              <a:t>второй этаж  2 252,5 кв.м 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Ориентировочное время получения разрешения на строительство Апрель 2020 года.</a:t>
            </a:r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088" y="1348451"/>
            <a:ext cx="407249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67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Многоквартирный жилой дом со встроенными нежилыми </a:t>
            </a:r>
            <a:r>
              <a:rPr lang="ru-RU" sz="2400" dirty="0" smtClean="0">
                <a:solidFill>
                  <a:schemeClr val="tx1"/>
                </a:solidFill>
              </a:rPr>
              <a:t>помещениями: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Московская область, Люберецкий район, Р.П. Октябрьский, ул. Ленина, д. 56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5216" y="2471738"/>
            <a:ext cx="300240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37661" y="2471738"/>
            <a:ext cx="291107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Многоквартирный жилой дом со встроенными нежилыми </a:t>
            </a:r>
            <a:r>
              <a:rPr lang="ru-RU" sz="2400" dirty="0" smtClean="0">
                <a:solidFill>
                  <a:schemeClr val="tx1"/>
                </a:solidFill>
              </a:rPr>
              <a:t>помещениями: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Московская область, Люберецкий район, Р.П. Октябрьский, ул. Ленина, д. 56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5345" y="2267743"/>
            <a:ext cx="4253230" cy="40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3785" b="3785"/>
          <a:stretch>
            <a:fillRect/>
          </a:stretch>
        </p:blipFill>
        <p:spPr bwMode="auto">
          <a:xfrm>
            <a:off x="211138" y="2329802"/>
            <a:ext cx="5822030" cy="31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4"/>
          <p:cNvSpPr txBox="1">
            <a:spLocks/>
          </p:cNvSpPr>
          <p:nvPr/>
        </p:nvSpPr>
        <p:spPr>
          <a:xfrm>
            <a:off x="488061" y="1266825"/>
            <a:ext cx="11379200" cy="75895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Месторасположение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объекта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Выполненные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02335" y="1333500"/>
            <a:ext cx="11494389" cy="4956287"/>
          </a:xfrm>
          <a:prstGeom prst="rect">
            <a:avLst/>
          </a:prstGeom>
        </p:spPr>
        <p:txBody>
          <a:bodyPr numCol="2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Обследования объекта незавершенного строительства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Консервация объекта незавершенного строительства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Проведены инженерные изыскания (экология, геодезия,  геология)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 ГПЗУ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 5051300-MSK003760</a:t>
            </a: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Получены технические условия: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Электроснабжение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Водопотребление и водоотведение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-Ливневая канализация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Теплоснабжение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Сети связи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Безопасный регион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Диспетчерское обслуживание лифтов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Проведены лабораторные испытания: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Атмосферного воздуха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Уровня шума (дневного и ночного)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Электромагнитного излучения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Экспертное заключение ФБУЗ «Центр гигиены и эпидемиологии в Московской области» № 131/289-10 от 16.11.2018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Санитарно-эпидемиологическое заключение № 50.99.04.000. Т. 000788.12.18 от 04.12.2018 г. о соответствии государственным санитарно-эпидемиологическим правилам и нормативам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ru-RU" sz="27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700" b="1" dirty="0" smtClean="0"/>
              <a:t>Положительное Заключение АО «Московский АРЗ ДОСААФ» о согласовании размещения/строительства/ реконструкции объекта №2169 от 24.12.2018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700" b="1" dirty="0" smtClean="0"/>
              <a:t>Положительное ЗАКЛЮЧЕНИЕ Центрального МТУ РОСАВИЦИИ О согласовании строительства (реконструкции, размещения) объекта С -6.1468/ЦМТУ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700" b="1" dirty="0" smtClean="0"/>
              <a:t>Положительное Заключение АО «ЛИИ им. М.М.Громова» № БП-203 </a:t>
            </a:r>
            <a:r>
              <a:rPr lang="ru-RU" sz="2700" b="1" dirty="0" err="1" smtClean="0"/>
              <a:t>экз</a:t>
            </a:r>
            <a:r>
              <a:rPr lang="ru-RU" sz="2700" b="1" dirty="0" smtClean="0"/>
              <a:t> №2 от 24.12.2018 по вопросу согласования (реконструкции), размещения объекта в пределах границ зон аэродрома совместного базирования экспериментальной, государственной и гражданской авиации «Раменское»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700" b="1" dirty="0" smtClean="0"/>
              <a:t>Разработана проектная документация стадии П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700" b="1" dirty="0" smtClean="0"/>
              <a:t>Получено положительное заключение Экспертизы ООО «</a:t>
            </a:r>
            <a:r>
              <a:rPr lang="ru-RU" sz="2700" b="1" dirty="0" err="1" smtClean="0"/>
              <a:t>Стройсвязь</a:t>
            </a:r>
            <a:r>
              <a:rPr lang="ru-RU" sz="2700" b="1" dirty="0" smtClean="0"/>
              <a:t>» № 31-2-1-3-0225-18 от 26.12.2018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700" b="1" dirty="0" smtClean="0"/>
              <a:t>Проектная документация зарегистрировано в ИСГОД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ru-RU" sz="27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3418</TotalTime>
  <Words>323</Words>
  <Application>Microsoft Office PowerPoint</Application>
  <PresentationFormat>Произвольный</PresentationFormat>
  <Paragraphs>47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Официальная</vt:lpstr>
      <vt:lpstr>Многоквартирный жилой дом со встроенными нежилыми помещениями:  Московская область, Люберецкий район, Р.П. Октябрьский, ул. Ленина, д. 56</vt:lpstr>
      <vt:lpstr>Многоквартирный жилой дом со встроенными нежилыми помещениями:  Московская область, Люберецкий район, Р.П. Октябрьский, ул. Ленина, д. 56</vt:lpstr>
      <vt:lpstr>Многоквартирный жилой дом со встроенными нежилыми помещениями:  Московская область, Люберецкий район, Р.П. Октябрьский, ул. Ленина, д. 56</vt:lpstr>
      <vt:lpstr>Выполненные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АЗС, находящаяся по адресу г. Москва, 58 км Калужского шоссе (справа)</dc:title>
  <dc:creator>Osipova Venera</dc:creator>
  <cp:lastModifiedBy>osams</cp:lastModifiedBy>
  <cp:revision>28</cp:revision>
  <dcterms:created xsi:type="dcterms:W3CDTF">2018-08-23T11:49:00Z</dcterms:created>
  <dcterms:modified xsi:type="dcterms:W3CDTF">2020-03-02T16:06:04Z</dcterms:modified>
</cp:coreProperties>
</file>